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  <p:sldMasterId id="2147483681" r:id="rId4"/>
  </p:sldMasterIdLst>
  <p:notesMasterIdLst>
    <p:notesMasterId r:id="rId29"/>
  </p:notesMasterIdLst>
  <p:handoutMasterIdLst>
    <p:handoutMasterId r:id="rId30"/>
  </p:handoutMasterIdLst>
  <p:sldIdLst>
    <p:sldId id="268" r:id="rId5"/>
    <p:sldId id="288" r:id="rId6"/>
    <p:sldId id="278" r:id="rId7"/>
    <p:sldId id="279" r:id="rId8"/>
    <p:sldId id="269" r:id="rId9"/>
    <p:sldId id="277" r:id="rId10"/>
    <p:sldId id="283" r:id="rId11"/>
    <p:sldId id="284" r:id="rId12"/>
    <p:sldId id="276" r:id="rId13"/>
    <p:sldId id="280" r:id="rId14"/>
    <p:sldId id="281" r:id="rId15"/>
    <p:sldId id="282" r:id="rId16"/>
    <p:sldId id="286" r:id="rId17"/>
    <p:sldId id="287" r:id="rId18"/>
    <p:sldId id="270" r:id="rId19"/>
    <p:sldId id="264" r:id="rId20"/>
    <p:sldId id="265" r:id="rId21"/>
    <p:sldId id="266" r:id="rId22"/>
    <p:sldId id="275" r:id="rId23"/>
    <p:sldId id="271" r:id="rId24"/>
    <p:sldId id="267" r:id="rId25"/>
    <p:sldId id="273" r:id="rId26"/>
    <p:sldId id="272" r:id="rId27"/>
    <p:sldId id="274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FFFF00"/>
    <a:srgbClr val="F2F2F2"/>
    <a:srgbClr val="509E2F"/>
    <a:srgbClr val="B2B4B2"/>
    <a:srgbClr val="003B49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644" y="132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13383-7E35-4B5E-81A7-AE0DB2092BE2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657769-C014-44F8-9AF8-633FD599D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292100"/>
            <a:ext cx="3811587" cy="2859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4039" y="3279742"/>
            <a:ext cx="6186840" cy="5661058"/>
          </a:xfrm>
        </p:spPr>
        <p:txBody>
          <a:bodyPr/>
          <a:lstStyle/>
          <a:p>
            <a:r>
              <a:rPr lang="en-US" sz="1500" b="1" dirty="0"/>
              <a:t>Snapshot of new faculty:</a:t>
            </a:r>
          </a:p>
          <a:p>
            <a:r>
              <a:rPr lang="en-US" sz="1500" dirty="0"/>
              <a:t>Our new faculty join S&amp;T from more than 20 universities where they worked as well as industry. Here is a snapshot of universities where our new faculty recently served.</a:t>
            </a:r>
          </a:p>
          <a:p>
            <a:endParaRPr lang="en-US" sz="1500" dirty="0"/>
          </a:p>
          <a:p>
            <a:r>
              <a:rPr lang="en-US" sz="1500" dirty="0"/>
              <a:t>Note: For your background or if asked:</a:t>
            </a:r>
          </a:p>
          <a:p>
            <a:pPr lvl="0">
              <a:defRPr/>
            </a:pPr>
            <a:r>
              <a:rPr lang="en-US" dirty="0"/>
              <a:t>Industry:</a:t>
            </a:r>
            <a:br>
              <a:rPr lang="en-US" dirty="0"/>
            </a:br>
            <a:r>
              <a:rPr lang="en-US" dirty="0"/>
              <a:t>Idaho National Laboratory (Wen, also at Idaho State University simultaneously)</a:t>
            </a:r>
          </a:p>
          <a:p>
            <a:pPr lvl="0">
              <a:defRPr/>
            </a:pPr>
            <a:r>
              <a:rPr lang="en-US" dirty="0"/>
              <a:t>Metropia Inc. (Hu, also at University of Arizona simultaneously)</a:t>
            </a:r>
          </a:p>
          <a:p>
            <a:pPr lvl="0"/>
            <a:r>
              <a:rPr lang="en-US" dirty="0"/>
              <a:t>MISO (Midcontinent Independent Transmission System Operator) (Bo)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Universities:</a:t>
            </a:r>
          </a:p>
          <a:p>
            <a:pPr lvl="0"/>
            <a:r>
              <a:rPr lang="en-US" dirty="0" smtClean="0"/>
              <a:t>Alfred </a:t>
            </a:r>
            <a:r>
              <a:rPr lang="en-US" dirty="0"/>
              <a:t>University (Lipke)</a:t>
            </a:r>
          </a:p>
          <a:p>
            <a:pPr lvl="0"/>
            <a:r>
              <a:rPr lang="en-US" dirty="0"/>
              <a:t>Arkansas Tech University (Musser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Beloit College (Pope)</a:t>
            </a:r>
            <a:endParaRPr lang="en-US" dirty="0"/>
          </a:p>
          <a:p>
            <a:pPr lvl="0"/>
            <a:r>
              <a:rPr lang="en-US" dirty="0"/>
              <a:t>Chestnut Hill College (Samson)</a:t>
            </a:r>
          </a:p>
          <a:p>
            <a:pPr lvl="0"/>
            <a:r>
              <a:rPr lang="en-US" dirty="0"/>
              <a:t>Idaho State University (Wen)</a:t>
            </a:r>
          </a:p>
          <a:p>
            <a:pPr lvl="0"/>
            <a:r>
              <a:rPr lang="en-US" dirty="0"/>
              <a:t>Indiana University Bloomington (Han)</a:t>
            </a:r>
          </a:p>
          <a:p>
            <a:pPr lvl="0"/>
            <a:r>
              <a:rPr lang="en-US" dirty="0"/>
              <a:t>Missouri S&amp;T (Imqan and Zhu)</a:t>
            </a:r>
          </a:p>
          <a:p>
            <a:pPr lvl="0"/>
            <a:r>
              <a:rPr lang="en-US" dirty="0"/>
              <a:t>North Dakota State University (Abdelrahman)</a:t>
            </a:r>
          </a:p>
          <a:p>
            <a:pPr lvl="0"/>
            <a:r>
              <a:rPr lang="en-US" dirty="0"/>
              <a:t>Purdue University (Dong)</a:t>
            </a:r>
          </a:p>
          <a:p>
            <a:pPr lvl="0"/>
            <a:r>
              <a:rPr lang="en-US" dirty="0"/>
              <a:t>Rensselaer Polytechnic Institute (Gupta)</a:t>
            </a:r>
          </a:p>
          <a:p>
            <a:pPr lvl="0"/>
            <a:r>
              <a:rPr lang="en-US" dirty="0"/>
              <a:t>Southern Illinois University Edwardsville (Duvernell)</a:t>
            </a:r>
          </a:p>
          <a:p>
            <a:pPr lvl="0"/>
            <a:r>
              <a:rPr lang="en-US" dirty="0"/>
              <a:t>UC Berkeley (Murphy)</a:t>
            </a:r>
          </a:p>
          <a:p>
            <a:pPr lvl="0"/>
            <a:r>
              <a:rPr lang="en-US" dirty="0"/>
              <a:t>University of Alaska Fairbanks (Liu)</a:t>
            </a:r>
          </a:p>
          <a:p>
            <a:pPr lvl="0"/>
            <a:r>
              <a:rPr lang="en-US" dirty="0"/>
              <a:t>University of Alberta in Canada (Krolikowski)</a:t>
            </a:r>
          </a:p>
          <a:p>
            <a:pPr lvl="0"/>
            <a:r>
              <a:rPr lang="en-US" dirty="0"/>
              <a:t>University of Arizona (Hu)</a:t>
            </a:r>
          </a:p>
          <a:p>
            <a:pPr lvl="0"/>
            <a:r>
              <a:rPr lang="en-US" dirty="0"/>
              <a:t>University of Connecticut (Zhou)</a:t>
            </a:r>
          </a:p>
          <a:p>
            <a:pPr lvl="0"/>
            <a:r>
              <a:rPr lang="en-US" dirty="0"/>
              <a:t>University of Louisiana at Lafayette (Borrok)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University </a:t>
            </a:r>
            <a:r>
              <a:rPr lang="en-US" dirty="0"/>
              <a:t>of Maine (George and Linda Markowsky)</a:t>
            </a:r>
          </a:p>
          <a:p>
            <a:pPr lvl="0"/>
            <a:r>
              <a:rPr lang="en-US" dirty="0"/>
              <a:t>University of Massachusetts (Taylor)</a:t>
            </a:r>
          </a:p>
          <a:p>
            <a:pPr lvl="0"/>
            <a:r>
              <a:rPr lang="en-US" dirty="0"/>
              <a:t>University of Notre Dame (Gamez)</a:t>
            </a:r>
          </a:p>
          <a:p>
            <a:pPr lvl="0"/>
            <a:r>
              <a:rPr lang="en-US" dirty="0"/>
              <a:t>University of Oregon (Liu)</a:t>
            </a:r>
          </a:p>
          <a:p>
            <a:pPr lvl="0"/>
            <a:r>
              <a:rPr lang="en-US" dirty="0"/>
              <a:t>Worcester Polytechnic Institute (Han)</a:t>
            </a:r>
          </a:p>
          <a:p>
            <a:r>
              <a:rPr lang="en-US" dirty="0"/>
              <a:t> 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929"/>
            <a:fld id="{64FE9881-BCAB-FA4C-83B1-AE57F0BA4619}" type="slidenum">
              <a:rPr lang="en-US">
                <a:solidFill>
                  <a:prstClr val="black"/>
                </a:solidFill>
                <a:latin typeface="Calibri"/>
              </a:rPr>
              <a:pPr defTabSz="458929"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80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292100"/>
            <a:ext cx="3811587" cy="2859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720" y="3376258"/>
            <a:ext cx="5649126" cy="6028091"/>
          </a:xfrm>
        </p:spPr>
        <p:txBody>
          <a:bodyPr/>
          <a:lstStyle/>
          <a:p>
            <a:r>
              <a:rPr lang="en-US" sz="1500" dirty="0"/>
              <a:t>Our new faculty this year earned their PhDs at a wide variety of colleges and universities, as you can see here. </a:t>
            </a:r>
          </a:p>
          <a:p>
            <a:endParaRPr lang="en-US" sz="1500" dirty="0"/>
          </a:p>
          <a:p>
            <a:r>
              <a:rPr lang="en-US" sz="1500" dirty="0"/>
              <a:t>For your background:</a:t>
            </a:r>
          </a:p>
          <a:p>
            <a:pPr lvl="0"/>
            <a:r>
              <a:rPr lang="en-US" dirty="0" smtClean="0"/>
              <a:t>Also 1 EdD:</a:t>
            </a:r>
          </a:p>
          <a:p>
            <a:pPr lvl="0"/>
            <a:r>
              <a:rPr lang="en-US" dirty="0" smtClean="0"/>
              <a:t>Illinois State University (Schwartze)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PhDs:</a:t>
            </a:r>
          </a:p>
          <a:p>
            <a:pPr lvl="0"/>
            <a:r>
              <a:rPr lang="en-US" dirty="0" smtClean="0"/>
              <a:t>Florida </a:t>
            </a:r>
            <a:r>
              <a:rPr lang="en-US" dirty="0"/>
              <a:t>State University (Han)</a:t>
            </a:r>
          </a:p>
          <a:p>
            <a:pPr lvl="0"/>
            <a:r>
              <a:rPr lang="en-US" dirty="0"/>
              <a:t>George Washington University (Pope)</a:t>
            </a:r>
          </a:p>
          <a:p>
            <a:pPr lvl="0"/>
            <a:r>
              <a:rPr lang="en-US" dirty="0"/>
              <a:t>Georgia Institute of Technology (Lipke)</a:t>
            </a:r>
          </a:p>
          <a:p>
            <a:pPr lvl="0"/>
            <a:r>
              <a:rPr lang="en-US" dirty="0"/>
              <a:t>Harvard University (George Markowsky)</a:t>
            </a:r>
          </a:p>
          <a:p>
            <a:pPr lvl="0"/>
            <a:r>
              <a:rPr lang="en-US" dirty="0"/>
              <a:t>Missouri S&amp;T (Imqan)</a:t>
            </a:r>
          </a:p>
          <a:p>
            <a:pPr lvl="0"/>
            <a:r>
              <a:rPr lang="en-US" dirty="0"/>
              <a:t>Purdue University (Dong)</a:t>
            </a:r>
          </a:p>
          <a:p>
            <a:pPr lvl="0"/>
            <a:r>
              <a:rPr lang="en-US" dirty="0"/>
              <a:t>Rensselaer Polytechnic Institute (Gupta)</a:t>
            </a:r>
          </a:p>
          <a:p>
            <a:pPr lvl="0"/>
            <a:r>
              <a:rPr lang="en-US" dirty="0"/>
              <a:t>Texas A&amp;M University (Musser and Liu)</a:t>
            </a:r>
          </a:p>
          <a:p>
            <a:pPr lvl="0"/>
            <a:r>
              <a:rPr lang="en-US" dirty="0"/>
              <a:t>UCLA (Murphy)</a:t>
            </a:r>
          </a:p>
          <a:p>
            <a:pPr lvl="0"/>
            <a:r>
              <a:rPr lang="en-US" dirty="0"/>
              <a:t>University of Arizona (Hu)</a:t>
            </a:r>
          </a:p>
          <a:p>
            <a:pPr lvl="0"/>
            <a:r>
              <a:rPr lang="en-US" dirty="0"/>
              <a:t>University of California, Davis (Wen)</a:t>
            </a:r>
          </a:p>
          <a:p>
            <a:pPr lvl="0"/>
            <a:r>
              <a:rPr lang="en-US" dirty="0"/>
              <a:t>University of Colorado Denver (Zhu)</a:t>
            </a:r>
          </a:p>
          <a:p>
            <a:pPr lvl="0"/>
            <a:r>
              <a:rPr lang="en-US" dirty="0"/>
              <a:t>University of </a:t>
            </a:r>
            <a:r>
              <a:rPr lang="en-US" dirty="0" smtClean="0"/>
              <a:t>Illinois-Urbana-Champaign </a:t>
            </a:r>
            <a:r>
              <a:rPr lang="en-US" dirty="0"/>
              <a:t>(Abdelrahman)</a:t>
            </a:r>
          </a:p>
          <a:p>
            <a:pPr lvl="0"/>
            <a:r>
              <a:rPr lang="en-US" dirty="0"/>
              <a:t>University of Maine (Linda Markowsky)</a:t>
            </a:r>
          </a:p>
          <a:p>
            <a:pPr lvl="0"/>
            <a:r>
              <a:rPr lang="en-US" dirty="0"/>
              <a:t>University of Massachusetts (Taylor)</a:t>
            </a:r>
          </a:p>
          <a:p>
            <a:pPr lvl="0"/>
            <a:r>
              <a:rPr lang="en-US" dirty="0"/>
              <a:t>University of Mississippi (Samson)</a:t>
            </a:r>
          </a:p>
          <a:p>
            <a:pPr lvl="0"/>
            <a:r>
              <a:rPr lang="en-US" dirty="0"/>
              <a:t>University of Notre Dame (Gamez and Borrok)</a:t>
            </a:r>
          </a:p>
          <a:p>
            <a:pPr lvl="0"/>
            <a:r>
              <a:rPr lang="en-US" dirty="0"/>
              <a:t>University of Oregon’s Lundquist College of Business (Liu)</a:t>
            </a:r>
          </a:p>
          <a:p>
            <a:pPr lvl="0"/>
            <a:r>
              <a:rPr lang="en-US" dirty="0"/>
              <a:t>University of Southern California (Han)</a:t>
            </a:r>
          </a:p>
          <a:p>
            <a:pPr lvl="0"/>
            <a:r>
              <a:rPr lang="en-US" dirty="0"/>
              <a:t>University of Tennessee Knoxville (Bo)</a:t>
            </a:r>
          </a:p>
          <a:p>
            <a:pPr lvl="0"/>
            <a:r>
              <a:rPr lang="en-US" dirty="0"/>
              <a:t>University of Toronto in Canada (Krolikowski)</a:t>
            </a:r>
          </a:p>
          <a:p>
            <a:pPr lvl="0"/>
            <a:r>
              <a:rPr lang="en-US" dirty="0"/>
              <a:t>Virginia Polytechnic Institute and State University (Duvernell)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929"/>
            <a:fld id="{64FE9881-BCAB-FA4C-83B1-AE57F0BA4619}" type="slidenum">
              <a:rPr lang="en-US">
                <a:solidFill>
                  <a:prstClr val="black"/>
                </a:solidFill>
                <a:latin typeface="Calibri"/>
              </a:rPr>
              <a:pPr defTabSz="458929"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6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296863"/>
            <a:ext cx="3875087" cy="2906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9358" y="3328955"/>
            <a:ext cx="5774662" cy="5960513"/>
          </a:xfrm>
        </p:spPr>
        <p:txBody>
          <a:bodyPr/>
          <a:lstStyle/>
          <a:p>
            <a:pPr lvl="0"/>
            <a:r>
              <a:rPr lang="en-US" sz="1500" dirty="0"/>
              <a:t>As you can see, our new faculty’s expertise ranges from the history of the American Revolution to designing wireless and sensor networks.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For your background, below is a list of areas of expertise (condensed version on slide):</a:t>
            </a:r>
          </a:p>
          <a:p>
            <a:pPr lvl="0"/>
            <a:r>
              <a:rPr lang="en-US" dirty="0" smtClean="0"/>
              <a:t>A</a:t>
            </a:r>
            <a:r>
              <a:rPr lang="en-US" dirty="0"/>
              <a:t>merican Revolution (Pope)</a:t>
            </a:r>
          </a:p>
          <a:p>
            <a:pPr lvl="0"/>
            <a:r>
              <a:rPr lang="en-US" dirty="0"/>
              <a:t>Asphalt applications (Abdelrahman)</a:t>
            </a:r>
          </a:p>
          <a:p>
            <a:pPr lvl="0"/>
            <a:r>
              <a:rPr lang="en-US" dirty="0"/>
              <a:t>Astronautical engineering (Han)</a:t>
            </a:r>
          </a:p>
          <a:p>
            <a:pPr lvl="0"/>
            <a:r>
              <a:rPr lang="en-US" dirty="0"/>
              <a:t>Ceramic nanocomposite (Lipke)</a:t>
            </a:r>
          </a:p>
          <a:p>
            <a:pPr lvl="0"/>
            <a:r>
              <a:rPr lang="en-US" dirty="0"/>
              <a:t>Colonial North America (Pope)</a:t>
            </a:r>
          </a:p>
          <a:p>
            <a:pPr lvl="0"/>
            <a:r>
              <a:rPr lang="en-US" dirty="0"/>
              <a:t>Computational models of cognition (Taylor)</a:t>
            </a:r>
          </a:p>
          <a:p>
            <a:pPr lvl="0"/>
            <a:r>
              <a:rPr lang="en-US" dirty="0"/>
              <a:t>Comparative politics (Krolikowski)</a:t>
            </a:r>
          </a:p>
          <a:p>
            <a:pPr lvl="0"/>
            <a:r>
              <a:rPr lang="en-US" dirty="0"/>
              <a:t>Computer networks (Gupta)</a:t>
            </a:r>
          </a:p>
          <a:p>
            <a:pPr lvl="0"/>
            <a:r>
              <a:rPr lang="en-US" dirty="0"/>
              <a:t>Continental philosophy (Gamez)</a:t>
            </a:r>
          </a:p>
          <a:p>
            <a:pPr lvl="0"/>
            <a:r>
              <a:rPr lang="en-US" dirty="0"/>
              <a:t>Complex electricity markets (Bo)</a:t>
            </a:r>
          </a:p>
          <a:p>
            <a:pPr lvl="0"/>
            <a:r>
              <a:rPr lang="en-US" dirty="0"/>
              <a:t>Computational mathematics (Zhu)</a:t>
            </a:r>
          </a:p>
          <a:p>
            <a:pPr lvl="0"/>
            <a:r>
              <a:rPr lang="en-US" dirty="0"/>
              <a:t>Computer programming (Zhu)</a:t>
            </a:r>
          </a:p>
          <a:p>
            <a:pPr lvl="0"/>
            <a:r>
              <a:rPr lang="en-US" dirty="0"/>
              <a:t>Computer science (Linda Markowsky)</a:t>
            </a:r>
          </a:p>
          <a:p>
            <a:pPr lvl="0"/>
            <a:r>
              <a:rPr lang="en-US" dirty="0"/>
              <a:t>Cybersecurity (George and Linda Markowsky)</a:t>
            </a:r>
          </a:p>
          <a:p>
            <a:pPr lvl="0"/>
            <a:r>
              <a:rPr lang="en-US" dirty="0"/>
              <a:t>Design of advanced materials (Dong)</a:t>
            </a:r>
          </a:p>
          <a:p>
            <a:pPr lvl="0"/>
            <a:r>
              <a:rPr lang="en-US" dirty="0"/>
              <a:t>Educational technology (Koob)</a:t>
            </a:r>
          </a:p>
          <a:p>
            <a:pPr lvl="0"/>
            <a:r>
              <a:rPr lang="en-US" dirty="0"/>
              <a:t>Enabling materials for extreme environments (Wen)</a:t>
            </a:r>
          </a:p>
          <a:p>
            <a:pPr lvl="0"/>
            <a:r>
              <a:rPr lang="en-US" dirty="0"/>
              <a:t>Environmental economics (Zhou)</a:t>
            </a:r>
          </a:p>
          <a:p>
            <a:pPr lvl="0"/>
            <a:r>
              <a:rPr lang="en-US" dirty="0"/>
              <a:t>Isotopic and environmental geochemistry (Borrok)</a:t>
            </a:r>
          </a:p>
          <a:p>
            <a:pPr lvl="0"/>
            <a:r>
              <a:rPr lang="en-US" dirty="0"/>
              <a:t>Gamification in the classroom (Koob)</a:t>
            </a:r>
          </a:p>
          <a:p>
            <a:pPr lvl="0"/>
            <a:r>
              <a:rPr lang="en-US" dirty="0"/>
              <a:t>Genetics (Duvernell)</a:t>
            </a:r>
          </a:p>
          <a:p>
            <a:pPr lvl="0"/>
            <a:r>
              <a:rPr lang="en-US" dirty="0"/>
              <a:t>Genome evolution (Duvernell)</a:t>
            </a:r>
          </a:p>
          <a:p>
            <a:pPr lvl="0"/>
            <a:r>
              <a:rPr lang="en-US" dirty="0"/>
              <a:t>Harmonic analysis (Murphy)</a:t>
            </a:r>
          </a:p>
          <a:p>
            <a:pPr lvl="0"/>
            <a:r>
              <a:rPr lang="en-US" dirty="0"/>
              <a:t>Hydraulic fracturing technology (Imqam)</a:t>
            </a:r>
          </a:p>
          <a:p>
            <a:pPr lvl="0"/>
            <a:r>
              <a:rPr lang="en-US" dirty="0"/>
              <a:t>Impact of political donations on corporate benefits (Liu)</a:t>
            </a:r>
          </a:p>
          <a:p>
            <a:pPr lvl="0"/>
            <a:r>
              <a:rPr lang="en-US" dirty="0"/>
              <a:t>Industrial organization (Zhou)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Infrastructure sustainability (Abdelrahman)</a:t>
            </a:r>
          </a:p>
          <a:p>
            <a:pPr lvl="0"/>
            <a:r>
              <a:rPr lang="en-US" dirty="0"/>
              <a:t>International relations in high-tech sectors (Krolikowski)</a:t>
            </a:r>
          </a:p>
          <a:p>
            <a:pPr lvl="0"/>
            <a:r>
              <a:rPr lang="en-US" dirty="0"/>
              <a:t>Irradiation effects in materials (Wen)</a:t>
            </a:r>
          </a:p>
          <a:p>
            <a:pPr lvl="0"/>
            <a:r>
              <a:rPr lang="en-US" dirty="0"/>
              <a:t>Materials processing (Dong)</a:t>
            </a:r>
          </a:p>
          <a:p>
            <a:pPr lvl="0"/>
            <a:r>
              <a:rPr lang="en-US" dirty="0"/>
              <a:t>Modeling electromagnetic fields (Musser)</a:t>
            </a:r>
          </a:p>
          <a:p>
            <a:pPr lvl="0"/>
            <a:r>
              <a:rPr lang="en-US" dirty="0"/>
              <a:t>Music education (Samson)</a:t>
            </a:r>
          </a:p>
          <a:p>
            <a:pPr lvl="0"/>
            <a:r>
              <a:rPr lang="en-US" dirty="0"/>
              <a:t>Music history (Samson)</a:t>
            </a:r>
          </a:p>
          <a:p>
            <a:pPr lvl="0"/>
            <a:r>
              <a:rPr lang="en-US" dirty="0"/>
              <a:t>Neural networks (Taylor)</a:t>
            </a:r>
          </a:p>
          <a:p>
            <a:pPr lvl="0"/>
            <a:r>
              <a:rPr lang="en-US" dirty="0"/>
              <a:t>Nonlinear dispersive partial differential equations (Murphy)</a:t>
            </a:r>
          </a:p>
          <a:p>
            <a:pPr lvl="0"/>
            <a:r>
              <a:rPr lang="en-US" dirty="0"/>
              <a:t>Numerical simulations of multiphase flow (Han)</a:t>
            </a:r>
          </a:p>
          <a:p>
            <a:pPr lvl="0"/>
            <a:r>
              <a:rPr lang="en-US" dirty="0"/>
              <a:t>Partial differential equations from fluid dynamics (Han)</a:t>
            </a:r>
          </a:p>
          <a:p>
            <a:pPr lvl="0"/>
            <a:r>
              <a:rPr lang="en-US" dirty="0"/>
              <a:t>Petroleum engineering (Imqam)</a:t>
            </a:r>
          </a:p>
          <a:p>
            <a:pPr lvl="0"/>
            <a:r>
              <a:rPr lang="en-US" dirty="0"/>
              <a:t>Piezoelectric nanomaterials (Yang)</a:t>
            </a:r>
          </a:p>
          <a:p>
            <a:pPr lvl="0"/>
            <a:r>
              <a:rPr lang="en-US" dirty="0"/>
              <a:t>Plasma dynamics (Han)</a:t>
            </a:r>
          </a:p>
          <a:p>
            <a:pPr lvl="0"/>
            <a:r>
              <a:rPr lang="en-US" dirty="0"/>
              <a:t>Power system planning (Bo)</a:t>
            </a:r>
          </a:p>
          <a:p>
            <a:pPr lvl="0"/>
            <a:r>
              <a:rPr lang="en-US" dirty="0"/>
              <a:t>Smart buildings (Gupta)</a:t>
            </a:r>
          </a:p>
          <a:p>
            <a:pPr lvl="0"/>
            <a:r>
              <a:rPr lang="en-US" dirty="0"/>
              <a:t>Smart transportation (Hu)</a:t>
            </a:r>
          </a:p>
          <a:p>
            <a:pPr lvl="0"/>
            <a:r>
              <a:rPr lang="en-US" dirty="0"/>
              <a:t>Social and political theory (Gamez)</a:t>
            </a:r>
          </a:p>
          <a:p>
            <a:pPr lvl="0"/>
            <a:r>
              <a:rPr lang="en-US" dirty="0"/>
              <a:t>Transportation engineering (Hu)</a:t>
            </a:r>
          </a:p>
          <a:p>
            <a:pPr lvl="0"/>
            <a:r>
              <a:rPr lang="en-US" dirty="0"/>
              <a:t>Ultra-high temperature materials (Lipke)</a:t>
            </a:r>
          </a:p>
          <a:p>
            <a:pPr lvl="0"/>
            <a:r>
              <a:rPr lang="en-US" dirty="0"/>
              <a:t>Wireless and sensor networks (Markowsky)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649"/>
            <a:fld id="{64FE9881-BCAB-FA4C-83B1-AE57F0BA4619}" type="slidenum">
              <a:rPr lang="en-US">
                <a:solidFill>
                  <a:prstClr val="black"/>
                </a:solidFill>
                <a:latin typeface="Calibri"/>
              </a:rPr>
              <a:pPr defTabSz="467649"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28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7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4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83" r:id="rId5"/>
    <p:sldLayoutId id="2147483684" r:id="rId6"/>
    <p:sldLayoutId id="214748368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5" Type="http://schemas.openxmlformats.org/officeDocument/2006/relationships/image" Target="../media/image40.png"/><Relationship Id="rId23" Type="http://schemas.openxmlformats.org/officeDocument/2006/relationships/image" Target="../media/image27.jp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16.jpg"/><Relationship Id="rId9" Type="http://schemas.openxmlformats.org/officeDocument/2006/relationships/image" Target="../media/image35.png"/><Relationship Id="rId14" Type="http://schemas.openxmlformats.org/officeDocument/2006/relationships/image" Target="../media/image22.jp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8"/>
            <a:ext cx="6972300" cy="3322425"/>
          </a:xfrm>
        </p:spPr>
        <p:txBody>
          <a:bodyPr>
            <a:normAutofit/>
          </a:bodyPr>
          <a:lstStyle/>
          <a:p>
            <a:r>
              <a:rPr lang="en-US" dirty="0" smtClean="0"/>
              <a:t>Faculty Senate</a:t>
            </a:r>
          </a:p>
          <a:p>
            <a:r>
              <a:rPr lang="en-US" sz="2400" b="1" dirty="0" smtClean="0"/>
              <a:t>September 14, 2017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Dr. Robert J. Marley</a:t>
            </a:r>
          </a:p>
          <a:p>
            <a:r>
              <a:rPr lang="en-US" sz="2400" dirty="0" smtClean="0"/>
              <a:t>Provost and Executive Vice Chancellor for Academic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4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4699" y="1676298"/>
            <a:ext cx="8764120" cy="472450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GOAL </a:t>
            </a:r>
            <a:r>
              <a:rPr lang="en-US" sz="1800" b="1" dirty="0">
                <a:solidFill>
                  <a:srgbClr val="005F83"/>
                </a:solidFill>
                <a:latin typeface="Orgon Slab" panose="02000503000000020004" pitchFamily="50" charset="0"/>
              </a:rPr>
              <a:t>1: ACHIEVE EXCELLENCE IN STUDENT SUCCESS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1: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academic quality and diversity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2: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Enhance learning experiences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3: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flexible paths to learning and degree completion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4: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professional development 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5: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retention and graduation rates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6: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Improve career outcomes 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7: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affordability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8: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Reduce debt at graduation and loan default rates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005F83"/>
                </a:solidFill>
                <a:latin typeface="Orgon Slab" panose="02000503000000020004" pitchFamily="50" charset="0"/>
              </a:rPr>
              <a:t>GOAL 2: ACHIEVE EXCELLENCE IN RESEARCH AND CREATIVE WORKS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1: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intellectual merit and broader impact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2: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extramural research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3: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high-quality publications and citations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4: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faculty awards and recognition	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5: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Increase curated exhibits and juried performances</a:t>
            </a:r>
            <a:r>
              <a:rPr lang="en-US" sz="1400" dirty="0">
                <a:solidFill>
                  <a:srgbClr val="000000"/>
                </a:solidFill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4699" y="523911"/>
            <a:ext cx="8764120" cy="109882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Orgon Slab" panose="02000503000000020004" pitchFamily="50" charset="0"/>
              </a:rPr>
              <a:t>Missouri Compact Strategic Plan</a:t>
            </a:r>
          </a:p>
          <a:p>
            <a:r>
              <a:rPr lang="en-US" sz="2800" b="1" dirty="0" smtClean="0">
                <a:latin typeface="Orgon Slab" panose="02000503000000020004" pitchFamily="50" charset="0"/>
              </a:rPr>
              <a:t>Fiscal 2019</a:t>
            </a:r>
            <a:endParaRPr lang="en-US" sz="2800" b="1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5910" y="1663416"/>
            <a:ext cx="8892909" cy="43381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1F487C"/>
                </a:solidFill>
                <a:latin typeface="Orgon Slab" panose="02000503000000020004" pitchFamily="50" charset="0"/>
              </a:rPr>
              <a:t>GOAL </a:t>
            </a:r>
            <a:r>
              <a:rPr lang="en-US" sz="1800" b="1" dirty="0">
                <a:solidFill>
                  <a:srgbClr val="1F487C"/>
                </a:solidFill>
                <a:latin typeface="Orgon Slab" panose="02000503000000020004" pitchFamily="50" charset="0"/>
              </a:rPr>
              <a:t>3: ACHIEVE EXCELLENCE IN ENGAGEMENT AND ECONOMIC DEVELOPMENT</a:t>
            </a:r>
            <a:r>
              <a:rPr lang="en-US" sz="1800" dirty="0">
                <a:solidFill>
                  <a:srgbClr val="1F487C"/>
                </a:solidFill>
                <a:latin typeface="Orgon Slab" panose="02000503000000020004" pitchFamily="50" charset="0"/>
              </a:rPr>
              <a:t>	</a:t>
            </a:r>
          </a:p>
          <a:p>
            <a:pPr marL="1188720" indent="-118872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1: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Build a climate that values the diverse background, experiences and perspectives of each individual	</a:t>
            </a:r>
          </a:p>
          <a:p>
            <a:pPr marL="1188720" indent="-118872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2: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Develop effective programs for educational, health, cultural, economic and social outreach with local, state and global communities	</a:t>
            </a:r>
          </a:p>
          <a:p>
            <a:pPr marL="1188720" indent="-118872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3: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Develop innovative partnerships with industry for economic and workforce development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1F487C"/>
                </a:solidFill>
                <a:latin typeface="Orgon Slab" panose="02000503000000020004" pitchFamily="50" charset="0"/>
              </a:rPr>
              <a:t>GOAL 4: ACHIEVE EXCELLENCE IN PLANNING, OPERATIONS AND STEWARDSHIP </a:t>
            </a:r>
            <a:endParaRPr lang="en-US" sz="1800" dirty="0">
              <a:solidFill>
                <a:srgbClr val="1F487C"/>
              </a:solidFill>
              <a:latin typeface="Orgon Slab" panose="02000503000000020004" pitchFamily="50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</a:t>
            </a:r>
            <a:r>
              <a:rPr lang="en-US" sz="1600" b="1" dirty="0" smtClean="0">
                <a:solidFill>
                  <a:srgbClr val="5BBE20"/>
                </a:solidFill>
                <a:latin typeface="Orgon Slab" panose="02000503000000020004" pitchFamily="50" charset="0"/>
              </a:rPr>
              <a:t>1:    </a:t>
            </a:r>
            <a:r>
              <a:rPr lang="en-US" sz="1600" dirty="0" smtClean="0">
                <a:solidFill>
                  <a:srgbClr val="000000"/>
                </a:solidFill>
                <a:latin typeface="Orgon Slab" panose="02000503000000020004" pitchFamily="50" charset="0"/>
              </a:rPr>
              <a:t>Develop 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long-term planning processes for operations and capital needs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</a:t>
            </a:r>
            <a:r>
              <a:rPr lang="en-US" sz="1600" b="1" dirty="0" smtClean="0">
                <a:solidFill>
                  <a:srgbClr val="5BBE20"/>
                </a:solidFill>
                <a:latin typeface="Orgon Slab" panose="02000503000000020004" pitchFamily="50" charset="0"/>
              </a:rPr>
              <a:t>2:</a:t>
            </a:r>
            <a:r>
              <a:rPr lang="en-US" sz="1600" dirty="0" smtClean="0">
                <a:solidFill>
                  <a:srgbClr val="5BBE20"/>
                </a:solidFill>
                <a:latin typeface="Orgon Slab" panose="02000503000000020004" pitchFamily="50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Orgon Slab" panose="02000503000000020004" pitchFamily="50" charset="0"/>
              </a:rPr>
              <a:t>Create 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measures of accountability visible to all stakeholders	</a:t>
            </a:r>
          </a:p>
          <a:p>
            <a:pPr marL="1188720" indent="-118872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3: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Develop processes, practices and policies that encourage collaborations and progress across the four institutions of the UM System	</a:t>
            </a:r>
          </a:p>
          <a:p>
            <a:pPr marL="1188720" indent="-118872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5BBE20"/>
                </a:solidFill>
                <a:latin typeface="Orgon Slab" panose="02000503000000020004" pitchFamily="50" charset="0"/>
              </a:rPr>
              <a:t>Strategy 4:</a:t>
            </a:r>
            <a:r>
              <a:rPr lang="en-US" sz="1600" dirty="0">
                <a:solidFill>
                  <a:srgbClr val="5BBE20"/>
                </a:solidFill>
                <a:latin typeface="Orgon Slab" panose="02000503000000020004" pitchFamily="50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Change organizational structures to achieve the objectives </a:t>
            </a:r>
            <a:r>
              <a:rPr lang="en-US" sz="1600" dirty="0" smtClean="0">
                <a:solidFill>
                  <a:srgbClr val="000000"/>
                </a:solidFill>
                <a:latin typeface="Orgon Slab" panose="02000503000000020004" pitchFamily="50" charset="0"/>
              </a:rPr>
              <a:t>of</a:t>
            </a:r>
            <a:br>
              <a:rPr lang="en-US" sz="1600" dirty="0" smtClean="0">
                <a:solidFill>
                  <a:srgbClr val="000000"/>
                </a:solidFill>
                <a:latin typeface="Orgon Slab" panose="02000503000000020004" pitchFamily="50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Orgon Slab" panose="02000503000000020004" pitchFamily="50" charset="0"/>
              </a:rPr>
              <a:t>research</a:t>
            </a:r>
            <a:r>
              <a:rPr lang="en-US" sz="1600" dirty="0">
                <a:solidFill>
                  <a:srgbClr val="000000"/>
                </a:solidFill>
                <a:latin typeface="Orgon Slab" panose="02000503000000020004" pitchFamily="50" charset="0"/>
              </a:rPr>
              <a:t>, teaching and engagement mission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4699" y="523910"/>
            <a:ext cx="8764120" cy="108594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Orgon Slab" panose="02000503000000020004" pitchFamily="50" charset="0"/>
              </a:rPr>
              <a:t>Missouri Compact Strategic Plan</a:t>
            </a:r>
          </a:p>
          <a:p>
            <a:r>
              <a:rPr lang="en-US" sz="2800" b="1" dirty="0" smtClean="0">
                <a:latin typeface="Orgon Slab" panose="02000503000000020004" pitchFamily="50" charset="0"/>
              </a:rPr>
              <a:t>Fiscal 2019</a:t>
            </a:r>
            <a:endParaRPr lang="en-US" sz="2800" b="1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35" y="311977"/>
            <a:ext cx="75707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EXAMPLE of GOALS</a:t>
            </a:r>
            <a:endParaRPr lang="en-US" sz="3500" b="1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14" t="11442" r="23204" b="8529"/>
          <a:stretch/>
        </p:blipFill>
        <p:spPr>
          <a:xfrm>
            <a:off x="146788" y="872124"/>
            <a:ext cx="7423816" cy="57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38734"/>
              </p:ext>
            </p:extLst>
          </p:nvPr>
        </p:nvGraphicFramePr>
        <p:xfrm>
          <a:off x="113207" y="1063013"/>
          <a:ext cx="8874038" cy="4358640"/>
        </p:xfrm>
        <a:graphic>
          <a:graphicData uri="http://schemas.openxmlformats.org/drawingml/2006/table">
            <a:tbl>
              <a:tblPr/>
              <a:tblGrid>
                <a:gridCol w="4437019"/>
                <a:gridCol w="4437019"/>
              </a:tblGrid>
              <a:tr h="3303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mpd="sng">
                      <a:solidFill>
                        <a:srgbClr val="005F83"/>
                      </a:solidFill>
                      <a:prstDash val="soli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5F83"/>
                      </a:solidFill>
                      <a:prstDash val="soli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Immediate Plans</a:t>
                      </a:r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5F83"/>
                      </a:solidFill>
                      <a:prstDash val="soli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</a:tr>
              <a:tr h="459066">
                <a:tc>
                  <a:txBody>
                    <a:bodyPr/>
                    <a:lstStyle/>
                    <a:p>
                      <a:pPr marL="182880" indent="-18288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Building the foundation for CAFE</a:t>
                      </a:r>
                    </a:p>
                    <a:p>
                      <a:pPr marL="365760" lvl="1" indent="-18288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</a:pPr>
                      <a:r>
                        <a:rPr lang="en-US" sz="1200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Staff decisions completed:  	</a:t>
                      </a:r>
                    </a:p>
                    <a:p>
                      <a:pPr marL="548640" lvl="2" indent="-182880">
                        <a:spcBef>
                          <a:spcPts val="400"/>
                        </a:spcBef>
                        <a:buClr>
                          <a:srgbClr val="509E2F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286000" algn="l"/>
                        </a:tabLst>
                      </a:pPr>
                      <a:r>
                        <a:rPr lang="en-US" sz="1200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Chair, Larry Gragg</a:t>
                      </a:r>
                    </a:p>
                    <a:p>
                      <a:pPr marL="548640" lvl="2" indent="-182880">
                        <a:spcBef>
                          <a:spcPts val="400"/>
                        </a:spcBef>
                        <a:buClr>
                          <a:srgbClr val="509E2F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286000" algn="l"/>
                        </a:tabLst>
                      </a:pPr>
                      <a:r>
                        <a:rPr lang="en-US" sz="1200" b="1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Co-Chair, Wayne Huebner</a:t>
                      </a:r>
                    </a:p>
                    <a:p>
                      <a:pPr marL="548640" lvl="2" indent="-182880">
                        <a:spcBef>
                          <a:spcPts val="400"/>
                        </a:spcBef>
                        <a:buClr>
                          <a:srgbClr val="509E2F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2286000" algn="l"/>
                        </a:tabLst>
                      </a:pPr>
                      <a:r>
                        <a:rPr lang="en-US" sz="1200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Office Support Assistant, Diane Hagni</a:t>
                      </a:r>
                    </a:p>
                    <a:p>
                      <a:pPr marL="182880" indent="-18288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Data collection:</a:t>
                      </a:r>
                    </a:p>
                    <a:p>
                      <a:pPr marL="365760" lvl="1" indent="-18288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</a:pPr>
                      <a:r>
                        <a:rPr lang="en-US" sz="1200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Interviews with administrators and faculty who assess faculty performance</a:t>
                      </a:r>
                    </a:p>
                    <a:p>
                      <a:pPr marL="365760" lvl="1" indent="-18288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</a:pPr>
                      <a:r>
                        <a:rPr lang="en-US" sz="1200" dirty="0" smtClean="0">
                          <a:solidFill>
                            <a:srgbClr val="509E2F"/>
                          </a:solidFill>
                          <a:latin typeface="Orgon Slab" panose="02000503000000020004" pitchFamily="50" charset="0"/>
                          <a:cs typeface="Arial"/>
                        </a:rPr>
                        <a:t>Literature review on best practices at other universities</a:t>
                      </a: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	</a:t>
                      </a:r>
                    </a:p>
                    <a:p>
                      <a:pPr marL="182880" indent="-18288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New Faculty Forum, August 17</a:t>
                      </a:r>
                      <a:r>
                        <a:rPr lang="en-US" sz="1200" baseline="300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 &amp; 18</a:t>
                      </a:r>
                      <a:r>
                        <a:rPr lang="en-US" sz="1200" baseline="300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  <a:cs typeface="Arial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Developing a website</a:t>
                      </a:r>
                    </a:p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Individual interviews with first-year faculty</a:t>
                      </a:r>
                    </a:p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Announcing travel grants program</a:t>
                      </a:r>
                    </a:p>
                    <a:p>
                      <a:pPr marL="365760" marR="0" lvl="1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$10K available to support travel to funding agencies / professional society meetings</a:t>
                      </a:r>
                    </a:p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Assessing/understanding the relationships between the faculty development programs on campus</a:t>
                      </a:r>
                    </a:p>
                    <a:p>
                      <a:pPr marL="365760" marR="0" lvl="1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CERTI</a:t>
                      </a:r>
                    </a:p>
                    <a:p>
                      <a:pPr marL="365760" marR="0" lvl="1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EdTech</a:t>
                      </a:r>
                    </a:p>
                    <a:p>
                      <a:pPr marL="365760" marR="0" lvl="1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Teaching Partners, etc..</a:t>
                      </a:r>
                    </a:p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Meeting with the Department Chairs Council in November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</a:tr>
              <a:tr h="3064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Issues / Concerns</a:t>
                      </a:r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Upcoming Events</a:t>
                      </a:r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>
                          <a:tab pos="1143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Determining location of CAFÉ</a:t>
                      </a:r>
                    </a:p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>
                          <a:tab pos="1143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Building awareness of the conversion from the “Freshman Faculty” to “Early Career” Faculty Forum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Early Career Faculty Forum:  “Advising 101 – The Basics of Advising Students”, September 20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th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F83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, 4:00 p.m., 204 Library </a:t>
                      </a:r>
                    </a:p>
                    <a:p>
                      <a:pPr marL="365760" marR="0" lvl="1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2286000" algn="l"/>
                        </a:tabLst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Orgon Slab" panose="02000503000000020004" pitchFamily="50" charset="0"/>
                          <a:ea typeface="+mn-ea"/>
                          <a:cs typeface="Arial"/>
                        </a:rPr>
                        <a:t>Followed by a reception with Chancellor Chris Maples at the Chancellor’s Residence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" y="319700"/>
            <a:ext cx="89872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Center for Advancing Faculty Excellence “CAFÉ”</a:t>
            </a:r>
          </a:p>
          <a:p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September 2017 Update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08" y="5643103"/>
            <a:ext cx="7410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0280" indent="-2240280">
              <a:lnSpc>
                <a:spcPts val="2000"/>
              </a:lnSpc>
            </a:pPr>
            <a:r>
              <a:rPr lang="en-US" sz="14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CAFÉ Steering Committee:  </a:t>
            </a:r>
            <a:r>
              <a:rPr lang="en-US" sz="1200" dirty="0">
                <a:solidFill>
                  <a:srgbClr val="509E2F"/>
                </a:solidFill>
                <a:latin typeface="Orgon Slab" panose="02000503000000020004" pitchFamily="50" charset="0"/>
              </a:rPr>
              <a:t>Melanie Mormile/Chair, Daryl Beetner, Mariesa Crow, Kate Drowne, Bill Fahrenholtz, Diane Hagni, John Myers, Anthony Petroy, Jeff Schramm, Kris Swenson, and V.A. Samaranayake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5392" y="2151017"/>
            <a:ext cx="1911096" cy="228600"/>
          </a:xfrm>
          <a:prstGeom prst="round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3505" y="2612117"/>
            <a:ext cx="4779809" cy="114998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September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1127" y="1135754"/>
            <a:ext cx="8498584" cy="54513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Yinfa Ma (Chemistry ) </a:t>
            </a:r>
            <a:r>
              <a:rPr lang="en-US" sz="22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was named the 2017 American Chemistry Society </a:t>
            </a:r>
            <a:r>
              <a:rPr lang="en-US" sz="22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Fellow</a:t>
            </a:r>
            <a:endParaRPr lang="en-US" sz="22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2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UM Research Board Funding: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Daniel Shank (Psychological Science):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$24, 255 for the project “Affective Impressions of Groups Versus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I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ndividuals”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Eric Bryan (English and Technical Communication):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$5,200 for the project “Pragmatic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eaning in the Medieval North”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Ana-Maria Ichim (Economics): 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$25,667 for the project “Cost Efficiency of European Banks: Crisis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ftermath”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Wenqing Hu (Mathematics and Statistics):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$5,000 for the project  “Multiscale Stochastic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D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ifferential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quations”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Nan Jiang (Mathematics and Statistics):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$5,000 for the project</a:t>
            </a:r>
            <a:b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</a:b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“Efficient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nsemble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ethods for Predictive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imulations </a:t>
            </a:r>
            <a:b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</a:b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of the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B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oussinesq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ystems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ubject to Uncertainty”</a:t>
            </a:r>
            <a:endParaRPr lang="en-US" sz="23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0232" y="441329"/>
            <a:ext cx="8680375" cy="60190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Arts, Sciences, and Business</a:t>
            </a:r>
          </a:p>
        </p:txBody>
      </p:sp>
    </p:spTree>
    <p:extLst>
      <p:ext uri="{BB962C8B-B14F-4D97-AF65-F5344CB8AC3E}">
        <p14:creationId xmlns:p14="http://schemas.microsoft.com/office/powerpoint/2010/main" val="647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2168" y="1281141"/>
            <a:ext cx="8496504" cy="435142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National Science Foundation Grants:</a:t>
            </a:r>
            <a:endParaRPr lang="en-US" sz="2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Julia Medvedeva (Physics):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$640,000 for the project “DMREF: Collaborative Research: Synthesis, Characterization, and Modeling of Complex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morphous Semiconductors for Future Device Applications”</a:t>
            </a:r>
          </a:p>
          <a:p>
            <a:pPr marL="274320" lvl="1" indent="-27432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Manashi Nath (Chemistry):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$303,998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for the project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“Investigating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ixed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etal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C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halcogenides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owards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lectrocatalytic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W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ater Oxidation: An Integrated Experimental and Theoretical Approach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owards Materials Innovation”</a:t>
            </a:r>
          </a:p>
          <a:p>
            <a:pPr marL="274320" lvl="1" indent="-27432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Ulrich Jentschura (Physics):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$225,000 for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the project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“Quantum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F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ield Theory, Atomic Physics and General Relativity”</a:t>
            </a:r>
          </a:p>
          <a:p>
            <a:pPr marL="274320" lvl="1" indent="-27432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Xiaoming He (Mathematics and Statistics):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$180,000 for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the project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“Collaborative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R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esearch: Data-Enabled Modeling, Numerical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ethod, and Data Assimilation for Coupling Dual Porosity Flow with Free Flow”</a:t>
            </a:r>
            <a:endParaRPr lang="en-US" sz="23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5779" y="471796"/>
            <a:ext cx="8569282" cy="60190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Arts, Sciences, and Business</a:t>
            </a:r>
          </a:p>
        </p:txBody>
      </p:sp>
    </p:spTree>
    <p:extLst>
      <p:ext uri="{BB962C8B-B14F-4D97-AF65-F5344CB8AC3E}">
        <p14:creationId xmlns:p14="http://schemas.microsoft.com/office/powerpoint/2010/main" val="27735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3046" y="1396923"/>
            <a:ext cx="7814747" cy="4198515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National Science Foundation Grants (continued):</a:t>
            </a:r>
            <a:endParaRPr lang="en-US" sz="2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endParaRPr lang="en-US" sz="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Nan Jiang (Mathematics and Statistics):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$149,938 for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the project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“Efficient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nsemble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ethods for Predictive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F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luid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F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low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imulations Subject to Uncertainty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Michael Schulz (Physics):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$149,508 for the project “Few-Body Dynamics in Simple Atomic Systems”</a:t>
            </a: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Orgon Slab" panose="02000503000000020004" pitchFamily="50" charset="0"/>
              </a:rPr>
              <a:t>Daniel Fischer (Physics): 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$90,013 for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the project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“CAREER:  Control and Analysis of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tomic Few-Body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D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ynamics”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Orgon Slab" panose="02000503000000020004" pitchFamily="50" charset="0"/>
              </a:rPr>
              <a:t>Don Madison (Physics):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$70,000 for the project “Theoretical Study of Few Body Processes”</a:t>
            </a:r>
          </a:p>
          <a:p>
            <a:endParaRPr lang="en-US" sz="23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9825" y="582998"/>
            <a:ext cx="8560525" cy="60190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Arts, Sciences, and Business</a:t>
            </a:r>
          </a:p>
        </p:txBody>
      </p:sp>
    </p:spTree>
    <p:extLst>
      <p:ext uri="{BB962C8B-B14F-4D97-AF65-F5344CB8AC3E}">
        <p14:creationId xmlns:p14="http://schemas.microsoft.com/office/powerpoint/2010/main" val="26781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1972" y="1341371"/>
            <a:ext cx="8603087" cy="4824298"/>
          </a:xfrm>
        </p:spPr>
        <p:txBody>
          <a:bodyPr/>
          <a:lstStyle/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5F83"/>
                </a:solidFill>
              </a:rPr>
              <a:t>Aslihan Vuruskan</a:t>
            </a:r>
            <a:r>
              <a:rPr lang="en-US" dirty="0">
                <a:solidFill>
                  <a:srgbClr val="005F83"/>
                </a:solidFill>
              </a:rPr>
              <a:t>:</a:t>
            </a:r>
            <a:r>
              <a:rPr lang="en-US" dirty="0" smtClean="0">
                <a:solidFill>
                  <a:srgbClr val="005F83"/>
                </a:solidFill>
              </a:rPr>
              <a:t>  </a:t>
            </a:r>
            <a:r>
              <a:rPr lang="en-US" sz="2200" dirty="0" smtClean="0"/>
              <a:t>a </a:t>
            </a:r>
            <a:r>
              <a:rPr lang="en-US" sz="2200" dirty="0"/>
              <a:t>Ph.D. student in aerospace engineering, has received a prestigious 2017 Amelia Earhart Fellowship from Zonta International Foundation.  Aslihan is one of 35 recipients of this global award in 2017</a:t>
            </a:r>
            <a:r>
              <a:rPr lang="en-US" sz="2200" dirty="0" smtClean="0"/>
              <a:t>.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5F83"/>
                </a:solidFill>
              </a:rPr>
              <a:t>Ian Ferguson: </a:t>
            </a:r>
            <a:r>
              <a:rPr lang="en-US" dirty="0" smtClean="0">
                <a:solidFill>
                  <a:srgbClr val="005F83"/>
                </a:solidFill>
              </a:rPr>
              <a:t> </a:t>
            </a:r>
            <a:r>
              <a:rPr lang="en-US" sz="2200" dirty="0"/>
              <a:t>professor in ECE, was elected as a fellow of the Royal Society of Arts (</a:t>
            </a:r>
            <a:r>
              <a:rPr lang="en-US" sz="2200" dirty="0" smtClean="0"/>
              <a:t>Formally </a:t>
            </a:r>
            <a:r>
              <a:rPr lang="en-US" sz="2200" dirty="0"/>
              <a:t>known as Royal Society for the Encouragement of Arts, Manufacturers and Commerce</a:t>
            </a:r>
            <a:r>
              <a:rPr lang="en-US" sz="2200" dirty="0" smtClean="0"/>
              <a:t>)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5F83"/>
                </a:solidFill>
              </a:rPr>
              <a:t>Caizhi Zhou: </a:t>
            </a:r>
            <a:r>
              <a:rPr lang="en-US" dirty="0" smtClean="0">
                <a:solidFill>
                  <a:srgbClr val="005F83"/>
                </a:solidFill>
              </a:rPr>
              <a:t> </a:t>
            </a:r>
            <a:r>
              <a:rPr lang="en-US" sz="2200" dirty="0"/>
              <a:t>assistant professor in MSE, has just won an NSF CAREER Award entitled “Understanding Interface- Mediated Deformation in Layered Composites through Modeling and </a:t>
            </a:r>
            <a:r>
              <a:rPr lang="en-US" sz="2200" dirty="0" smtClean="0"/>
              <a:t>Experiment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1972" y="541327"/>
            <a:ext cx="8595359" cy="68719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Engineering and Computing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223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8100" y="1754184"/>
            <a:ext cx="8197114" cy="3117863"/>
          </a:xfrm>
        </p:spPr>
        <p:txBody>
          <a:bodyPr/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New Faculty and Related Statistics</a:t>
            </a: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Strategic Planning Update</a:t>
            </a: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Center for Advancing Faculty Excellence Update</a:t>
            </a: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Questions</a:t>
            </a:r>
            <a:endParaRPr lang="en-US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100" y="655935"/>
            <a:ext cx="8184662" cy="815814"/>
          </a:xfrm>
        </p:spPr>
        <p:txBody>
          <a:bodyPr>
            <a:normAutofit/>
          </a:bodyPr>
          <a:lstStyle/>
          <a:p>
            <a:r>
              <a:rPr lang="en-US" sz="5000" b="1" kern="1300" spc="210" dirty="0" smtClean="0">
                <a:latin typeface="Orgon Slab" panose="02000503000000020004" pitchFamily="50" charset="0"/>
              </a:rPr>
              <a:t>OUTLINE</a:t>
            </a:r>
            <a:endParaRPr lang="en-US" sz="5000" b="1" kern="1300" spc="21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6709" y="976679"/>
            <a:ext cx="8423498" cy="55000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New Director of Library – John Furlong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Started on September 11, 2017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Honors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136 new freshman were accepted into the Honors Academy 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Welcome Reception was August 29, 2017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Opening Week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58 faculty volunteered during opening week, 97% of students met with a faculty member and 92% of students agreed/strongly agreed that their interactions with faculty were helpful and meaningful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Opportunities for Undergraduate Research (OURE)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150 students have accepted a scholarship for the FS2017-SP2018 program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Service Learning Symposium &amp; Engagement Opportunities Fair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September 28, 2017 from 9:00am – 1:00pm in St. Pat’s C – RSVP by September 20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Keynote - Dr. Daniel Oerther, Professor of Environmental Health Engineering </a:t>
            </a:r>
            <a:endParaRPr lang="en-US" sz="1600" dirty="0"/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5F83"/>
                </a:solidFill>
              </a:rPr>
              <a:t>Experiential Learning Awards &amp; Service Learning Awards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Nominations open October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</a:p>
          <a:p>
            <a:pPr marL="27432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Deadline November 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endParaRPr lang="en-US" sz="1600" dirty="0"/>
          </a:p>
          <a:p>
            <a:pPr marL="457200" lvl="1" indent="0">
              <a:buNone/>
            </a:pPr>
            <a:endParaRPr lang="en-US" sz="1600" dirty="0" smtClean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3189" y="428376"/>
            <a:ext cx="6974461" cy="52466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500" b="1" dirty="0" smtClean="0"/>
              <a:t>Office of Academic Support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37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7731" y="1265485"/>
            <a:ext cx="8512934" cy="48740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5F83"/>
                </a:solidFill>
              </a:rPr>
              <a:t>Summary of FY2017 activities </a:t>
            </a:r>
          </a:p>
          <a:p>
            <a:pPr marL="365760" lvl="1" indent="-36576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Number of funded proposals is up by 5% for a total of 329</a:t>
            </a:r>
          </a:p>
          <a:p>
            <a:pPr marL="640080" lvl="2" indent="-274320">
              <a:lnSpc>
                <a:spcPct val="114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F83"/>
                </a:solidFill>
              </a:rPr>
              <a:t>Total dollars is $35M which is up by 5%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Number of new proposals submitted is up 4% for a total of 585</a:t>
            </a:r>
          </a:p>
          <a:p>
            <a:pPr marL="640080" lvl="2" indent="-274320">
              <a:lnSpc>
                <a:spcPct val="114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F83"/>
                </a:solidFill>
              </a:rPr>
              <a:t>Total dollars is $145M which is down by 5%</a:t>
            </a:r>
          </a:p>
          <a:p>
            <a:pPr marL="365760" lvl="1" indent="-36576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Number of active awards is up by 5% at  636</a:t>
            </a:r>
          </a:p>
          <a:p>
            <a:pPr marL="365760" lvl="1" indent="-36576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Total expenditures is $39M which is up by 4%</a:t>
            </a:r>
          </a:p>
          <a:p>
            <a:pPr marL="365760" lvl="1" indent="-36576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Net grant and contract expenditures is $31M which is up by 4%</a:t>
            </a:r>
          </a:p>
          <a:p>
            <a:pPr marL="365760" lvl="1" indent="-36576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F&amp;A recovered is $6M which is up by 12</a:t>
            </a:r>
            <a:r>
              <a:rPr lang="en-US" altLang="en-US" dirty="0" smtClean="0"/>
              <a:t>%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0804" y="461975"/>
            <a:ext cx="7506788" cy="6738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Office of Sponsored Programs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118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54726" y="267270"/>
            <a:ext cx="6281407" cy="640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Office of Graduate Studies</a:t>
            </a:r>
            <a:endParaRPr lang="en-US" sz="3500" b="1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1962" y="866105"/>
            <a:ext cx="7490444" cy="5865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5F83"/>
                </a:solidFill>
              </a:rPr>
              <a:t>Enrollment update: </a:t>
            </a:r>
            <a:endParaRPr lang="en-US" sz="1400" b="1" dirty="0" smtClean="0">
              <a:solidFill>
                <a:srgbClr val="005F83"/>
              </a:solidFill>
            </a:endParaRP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509E2F"/>
                </a:solidFill>
              </a:rPr>
              <a:t>1,915 total </a:t>
            </a:r>
            <a:r>
              <a:rPr lang="en-US" sz="1200" dirty="0" smtClean="0">
                <a:solidFill>
                  <a:srgbClr val="509E2F"/>
                </a:solidFill>
              </a:rPr>
              <a:t>grad </a:t>
            </a:r>
            <a:r>
              <a:rPr lang="en-US" sz="1200" dirty="0">
                <a:solidFill>
                  <a:srgbClr val="509E2F"/>
                </a:solidFill>
              </a:rPr>
              <a:t>students (2</a:t>
            </a:r>
            <a:r>
              <a:rPr lang="en-US" sz="1200" baseline="30000" dirty="0">
                <a:solidFill>
                  <a:srgbClr val="509E2F"/>
                </a:solidFill>
              </a:rPr>
              <a:t>nd</a:t>
            </a:r>
            <a:r>
              <a:rPr lang="en-US" sz="1200" dirty="0">
                <a:solidFill>
                  <a:srgbClr val="509E2F"/>
                </a:solidFill>
              </a:rPr>
              <a:t> week</a:t>
            </a:r>
            <a:r>
              <a:rPr lang="en-US" sz="1200" dirty="0" smtClean="0">
                <a:solidFill>
                  <a:srgbClr val="509E2F"/>
                </a:solidFill>
              </a:rPr>
              <a:t>) (1,929 FS16 census, 1,414 FS07 )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509E2F"/>
                </a:solidFill>
              </a:rPr>
              <a:t>686 Doctoral </a:t>
            </a:r>
            <a:r>
              <a:rPr lang="en-US" sz="1200" dirty="0" smtClean="0">
                <a:solidFill>
                  <a:srgbClr val="509E2F"/>
                </a:solidFill>
              </a:rPr>
              <a:t>(624 FS16, 344 FS07)		</a:t>
            </a:r>
            <a:r>
              <a:rPr lang="en-US" sz="1200" b="1" dirty="0" smtClean="0">
                <a:solidFill>
                  <a:srgbClr val="509E2F"/>
                </a:solidFill>
              </a:rPr>
              <a:t>1,229 Master’s </a:t>
            </a:r>
            <a:r>
              <a:rPr lang="en-US" sz="1200" dirty="0" smtClean="0">
                <a:solidFill>
                  <a:srgbClr val="509E2F"/>
                </a:solidFill>
              </a:rPr>
              <a:t>(1,244 FS16, 1,070 FS07)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5F83"/>
                </a:solidFill>
              </a:rPr>
              <a:t>New Graduate Student Orientation (NGSO)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Held 8/18/17 with ~130 new grad students in attendance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Spring NGSO will be held </a:t>
            </a:r>
            <a:r>
              <a:rPr lang="en-US" sz="1200" b="1" dirty="0" smtClean="0">
                <a:solidFill>
                  <a:srgbClr val="509E2F"/>
                </a:solidFill>
              </a:rPr>
              <a:t>Friday, Jan. 12, 2018</a:t>
            </a:r>
            <a:r>
              <a:rPr lang="en-US" sz="1200" dirty="0" smtClean="0">
                <a:solidFill>
                  <a:srgbClr val="509E2F"/>
                </a:solidFill>
              </a:rPr>
              <a:t>, Hasselmann Alumni House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5F83"/>
                </a:solidFill>
              </a:rPr>
              <a:t>Thesis/Dissertation Boot Camp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Held 8/7-8/11 with 13 students in attendance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Mini T/D Boot Camps coming up: Friday, Sept. 22  &amp; Friday, Dec. 8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5F83"/>
                </a:solidFill>
              </a:rPr>
              <a:t>GEM </a:t>
            </a:r>
            <a:r>
              <a:rPr lang="en-US" sz="1400" b="1" dirty="0" smtClean="0">
                <a:solidFill>
                  <a:srgbClr val="005F83"/>
                </a:solidFill>
              </a:rPr>
              <a:t>GRAD </a:t>
            </a:r>
            <a:r>
              <a:rPr lang="en-US" sz="1400" b="1" dirty="0">
                <a:solidFill>
                  <a:srgbClr val="005F83"/>
                </a:solidFill>
              </a:rPr>
              <a:t>Lab – Sept </a:t>
            </a:r>
            <a:r>
              <a:rPr lang="en-US" sz="1400" b="1" dirty="0" smtClean="0">
                <a:solidFill>
                  <a:srgbClr val="005F83"/>
                </a:solidFill>
              </a:rPr>
              <a:t>29 &amp; </a:t>
            </a:r>
            <a:r>
              <a:rPr lang="en-US" sz="1400" b="1" dirty="0">
                <a:solidFill>
                  <a:srgbClr val="005F83"/>
                </a:solidFill>
              </a:rPr>
              <a:t>30, </a:t>
            </a:r>
            <a:r>
              <a:rPr lang="en-US" sz="1400" b="1" dirty="0" smtClean="0">
                <a:solidFill>
                  <a:srgbClr val="005F83"/>
                </a:solidFill>
              </a:rPr>
              <a:t>Havener &amp; BCH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Invited URM students from around the region to participate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9E2F"/>
                </a:solidFill>
              </a:rPr>
              <a:t>Topics covered at the GRAD Lab include:</a:t>
            </a:r>
          </a:p>
          <a:p>
            <a:pPr marL="274320" lvl="2" indent="0">
              <a:buNone/>
            </a:pPr>
            <a:r>
              <a:rPr lang="en-US" sz="1200" dirty="0" smtClean="0">
                <a:solidFill>
                  <a:srgbClr val="509E2F"/>
                </a:solidFill>
              </a:rPr>
              <a:t>Why </a:t>
            </a:r>
            <a:r>
              <a:rPr lang="en-US" sz="1200" dirty="0">
                <a:solidFill>
                  <a:srgbClr val="509E2F"/>
                </a:solidFill>
              </a:rPr>
              <a:t>Graduate School</a:t>
            </a:r>
            <a:r>
              <a:rPr lang="en-US" sz="1200" dirty="0" smtClean="0">
                <a:solidFill>
                  <a:srgbClr val="509E2F"/>
                </a:solidFill>
              </a:rPr>
              <a:t>?			How </a:t>
            </a:r>
            <a:r>
              <a:rPr lang="en-US" sz="1200" dirty="0">
                <a:solidFill>
                  <a:srgbClr val="509E2F"/>
                </a:solidFill>
              </a:rPr>
              <a:t>to Apply for Graduate School</a:t>
            </a:r>
          </a:p>
          <a:p>
            <a:pPr marL="274320" lvl="2" indent="0">
              <a:buNone/>
            </a:pPr>
            <a:r>
              <a:rPr lang="en-US" sz="1200" dirty="0" smtClean="0">
                <a:solidFill>
                  <a:srgbClr val="509E2F"/>
                </a:solidFill>
              </a:rPr>
              <a:t>How </a:t>
            </a:r>
            <a:r>
              <a:rPr lang="en-US" sz="1200" dirty="0">
                <a:solidFill>
                  <a:srgbClr val="509E2F"/>
                </a:solidFill>
              </a:rPr>
              <a:t>to Fund Graduate </a:t>
            </a:r>
            <a:r>
              <a:rPr lang="en-US" sz="1200" dirty="0" smtClean="0">
                <a:solidFill>
                  <a:srgbClr val="509E2F"/>
                </a:solidFill>
              </a:rPr>
              <a:t>School		Voices </a:t>
            </a:r>
            <a:r>
              <a:rPr lang="en-US" sz="1200" dirty="0">
                <a:solidFill>
                  <a:srgbClr val="509E2F"/>
                </a:solidFill>
              </a:rPr>
              <a:t>from the </a:t>
            </a:r>
            <a:r>
              <a:rPr lang="en-US" sz="1200" dirty="0" smtClean="0">
                <a:solidFill>
                  <a:srgbClr val="509E2F"/>
                </a:solidFill>
              </a:rPr>
              <a:t>Field</a:t>
            </a:r>
            <a:endParaRPr lang="en-US" sz="1200" dirty="0">
              <a:solidFill>
                <a:srgbClr val="509E2F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5F83"/>
                </a:solidFill>
              </a:rPr>
              <a:t>Three </a:t>
            </a:r>
            <a:r>
              <a:rPr lang="en-US" sz="1400" b="1" dirty="0">
                <a:solidFill>
                  <a:srgbClr val="005F83"/>
                </a:solidFill>
              </a:rPr>
              <a:t>Minute Thesis (</a:t>
            </a:r>
            <a:r>
              <a:rPr lang="en-US" sz="1400" b="1" dirty="0" smtClean="0">
                <a:solidFill>
                  <a:srgbClr val="005F83"/>
                </a:solidFill>
              </a:rPr>
              <a:t>3MT) – Open to all graduate students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Preliminary &amp; Semi-Final Rounds: Tues., Oct 17, 1-3:30pm, Havener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Final Round: Thurs., Oct. 19, 4pm, Havener</a:t>
            </a:r>
            <a:endParaRPr lang="en-US" sz="1200" dirty="0">
              <a:solidFill>
                <a:srgbClr val="509E2F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5F83"/>
                </a:solidFill>
              </a:rPr>
              <a:t>What about Grad </a:t>
            </a:r>
            <a:r>
              <a:rPr lang="en-US" sz="1400" b="1" dirty="0" smtClean="0">
                <a:solidFill>
                  <a:srgbClr val="005F83"/>
                </a:solidFill>
              </a:rPr>
              <a:t>School? - Oct </a:t>
            </a:r>
            <a:r>
              <a:rPr lang="en-US" sz="1400" b="1" dirty="0">
                <a:solidFill>
                  <a:srgbClr val="005F83"/>
                </a:solidFill>
              </a:rPr>
              <a:t>24-26</a:t>
            </a:r>
            <a:r>
              <a:rPr lang="en-US" sz="1400" b="1" dirty="0" smtClean="0">
                <a:solidFill>
                  <a:srgbClr val="005F83"/>
                </a:solidFill>
              </a:rPr>
              <a:t>, 12pm, 305 Norwood Hall</a:t>
            </a:r>
          </a:p>
          <a:p>
            <a:pPr marL="274320" lvl="1" indent="-27432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09E2F"/>
                </a:solidFill>
              </a:rPr>
              <a:t>Open to S&amp;T UG students interested in learning more about grad school (at S&amp;T or elsewhere)</a:t>
            </a:r>
            <a:endParaRPr lang="en-US" sz="1200" dirty="0">
              <a:solidFill>
                <a:srgbClr val="509E2F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5F83"/>
                </a:solidFill>
              </a:rPr>
              <a:t>Hosting and co-hosting ~25 student workshops this fall on writing, networking, </a:t>
            </a:r>
            <a:r>
              <a:rPr lang="en-US" sz="1400" b="1" dirty="0" smtClean="0">
                <a:solidFill>
                  <a:srgbClr val="005F83"/>
                </a:solidFill>
              </a:rPr>
              <a:t>professional</a:t>
            </a:r>
            <a:br>
              <a:rPr lang="en-US" sz="1400" b="1" dirty="0" smtClean="0">
                <a:solidFill>
                  <a:srgbClr val="005F83"/>
                </a:solidFill>
              </a:rPr>
            </a:br>
            <a:r>
              <a:rPr lang="en-US" sz="1400" b="1" dirty="0" smtClean="0">
                <a:solidFill>
                  <a:srgbClr val="005F83"/>
                </a:solidFill>
              </a:rPr>
              <a:t>development</a:t>
            </a:r>
            <a:r>
              <a:rPr lang="en-US" sz="1400" b="1" dirty="0">
                <a:solidFill>
                  <a:srgbClr val="005F83"/>
                </a:solidFill>
              </a:rPr>
              <a:t>, GRE test prep, and more. Full list: </a:t>
            </a:r>
            <a:r>
              <a:rPr lang="en-US" sz="1400" b="1" u="sng" dirty="0">
                <a:solidFill>
                  <a:srgbClr val="005F83"/>
                </a:solidFill>
              </a:rPr>
              <a:t>grad.mst.edu/events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400" b="1" dirty="0" smtClean="0">
                <a:solidFill>
                  <a:srgbClr val="005F83"/>
                </a:solidFill>
              </a:rPr>
              <a:t>Fall 2017 Recruiting:  </a:t>
            </a:r>
            <a:r>
              <a:rPr lang="en-US" sz="1400" dirty="0" smtClean="0">
                <a:solidFill>
                  <a:srgbClr val="509E2F"/>
                </a:solidFill>
              </a:rPr>
              <a:t>Attending </a:t>
            </a:r>
            <a:r>
              <a:rPr lang="en-US" sz="1400" dirty="0">
                <a:solidFill>
                  <a:srgbClr val="509E2F"/>
                </a:solidFill>
              </a:rPr>
              <a:t>25+ graduate fairs; initiating 30+ school visits (</a:t>
            </a:r>
            <a:r>
              <a:rPr lang="en-US" sz="1400" dirty="0" smtClean="0">
                <a:solidFill>
                  <a:srgbClr val="509E2F"/>
                </a:solidFill>
              </a:rPr>
              <a:t>classroom</a:t>
            </a:r>
            <a:br>
              <a:rPr lang="en-US" sz="1400" dirty="0" smtClean="0">
                <a:solidFill>
                  <a:srgbClr val="509E2F"/>
                </a:solidFill>
              </a:rPr>
            </a:br>
            <a:r>
              <a:rPr lang="en-US" sz="1400" dirty="0" smtClean="0">
                <a:solidFill>
                  <a:srgbClr val="509E2F"/>
                </a:solidFill>
              </a:rPr>
              <a:t>presentations</a:t>
            </a:r>
            <a:r>
              <a:rPr lang="en-US" sz="1400" dirty="0">
                <a:solidFill>
                  <a:srgbClr val="509E2F"/>
                </a:solidFill>
              </a:rPr>
              <a:t>, meetings with faculty, career centers, etc</a:t>
            </a:r>
            <a:r>
              <a:rPr lang="en-US" sz="1400" dirty="0" smtClean="0">
                <a:solidFill>
                  <a:srgbClr val="509E2F"/>
                </a:solidFill>
              </a:rPr>
              <a:t>.)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400" b="1" dirty="0" smtClean="0">
                <a:solidFill>
                  <a:srgbClr val="005F83"/>
                </a:solidFill>
              </a:rPr>
              <a:t>Slate </a:t>
            </a:r>
            <a:r>
              <a:rPr lang="en-US" sz="1400" b="1" dirty="0">
                <a:solidFill>
                  <a:srgbClr val="005F83"/>
                </a:solidFill>
              </a:rPr>
              <a:t>Refresh – for faculty and staff: </a:t>
            </a:r>
            <a:r>
              <a:rPr lang="en-US" sz="1400" dirty="0">
                <a:solidFill>
                  <a:srgbClr val="509E2F"/>
                </a:solidFill>
              </a:rPr>
              <a:t>Oct 2 &amp; 3, 2-3pm, 202 </a:t>
            </a:r>
            <a:r>
              <a:rPr lang="en-US" sz="1400" dirty="0" smtClean="0">
                <a:solidFill>
                  <a:srgbClr val="509E2F"/>
                </a:solidFill>
              </a:rPr>
              <a:t>HSS</a:t>
            </a:r>
            <a:endParaRPr lang="en-US" sz="1400" dirty="0">
              <a:solidFill>
                <a:srgbClr val="509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6812" y="422227"/>
            <a:ext cx="5498441" cy="48831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latin typeface="Orgon Slab" panose="02000503000000020004" pitchFamily="50" charset="0"/>
              </a:rPr>
              <a:t>Enrollment Management</a:t>
            </a:r>
            <a:endParaRPr lang="en-US" sz="3500" b="1" dirty="0">
              <a:latin typeface="Orgon Slab" panose="02000503000000020004" pitchFamily="50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3950" y="1092203"/>
            <a:ext cx="8404166" cy="5154054"/>
          </a:xfrm>
        </p:spPr>
        <p:txBody>
          <a:bodyPr/>
          <a:lstStyle/>
          <a:p>
            <a:pPr marL="274320" indent="-274320"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Fall 2017 total </a:t>
            </a:r>
            <a:r>
              <a:rPr lang="en-US" alt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enrollment </a:t>
            </a: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is 8838 students as of week 2, an </a:t>
            </a:r>
            <a:r>
              <a:rPr lang="en-US" alt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increase of </a:t>
            </a: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0.8</a:t>
            </a:r>
            <a:r>
              <a:rPr lang="en-US" alt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%. The Fall 2017 Freshman Class is 1,428 students, a decrease of 3.6</a:t>
            </a: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%. 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Undergraduate enrollment is 6,923, and increase of 0.6%.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Graduate student enrollment is 1,915, an increase of 1.8%.</a:t>
            </a:r>
            <a:endParaRPr lang="en-US" alt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Overall, enrollment is very similar to last year.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Academic quality has been maintained – 28 average ACT, 3.83 average high school GPA. 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Female and minority numbers have increased, as has the percentage of students enrolled in CASB majors.</a:t>
            </a:r>
          </a:p>
          <a:p>
            <a:pPr marL="274320" indent="-274320"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Upcoming Events</a:t>
            </a:r>
          </a:p>
          <a:p>
            <a:pPr marL="457200" lvl="1" indent="-18288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500" dirty="0" smtClean="0">
                <a:latin typeface="Orgon Slab" panose="02000503000000020004" pitchFamily="50" charset="0"/>
              </a:rPr>
              <a:t>Open House:  Saturday, October 7</a:t>
            </a:r>
          </a:p>
          <a:p>
            <a:pPr marL="457200" lvl="1" indent="-18288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500" dirty="0" smtClean="0">
                <a:latin typeface="Orgon Slab" panose="02000503000000020004" pitchFamily="50" charset="0"/>
              </a:rPr>
              <a:t>Discover Days:  Friday, September </a:t>
            </a:r>
            <a:r>
              <a:rPr lang="en-US" altLang="en-US" sz="1500" dirty="0" smtClean="0">
                <a:latin typeface="Orgon Slab" panose="02000503000000020004" pitchFamily="50" charset="0"/>
              </a:rPr>
              <a:t>29; Friday, </a:t>
            </a:r>
            <a:r>
              <a:rPr lang="en-US" altLang="en-US" sz="1500" dirty="0" smtClean="0">
                <a:latin typeface="Orgon Slab" panose="02000503000000020004" pitchFamily="50" charset="0"/>
              </a:rPr>
              <a:t>October 6 and continuing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1600" dirty="0" smtClean="0">
              <a:solidFill>
                <a:srgbClr val="003B49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altLang="en-US" sz="800" dirty="0" smtClean="0">
              <a:solidFill>
                <a:srgbClr val="003B49"/>
              </a:solidFill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altLang="en-US" sz="900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32586" y="1734806"/>
            <a:ext cx="6621901" cy="373679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5F83"/>
                </a:solidFill>
              </a:rPr>
              <a:t>Celebration of Nations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Saturday, September 30, 2017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/>
              <a:t>http://nations.mst.edu</a:t>
            </a:r>
            <a:r>
              <a:rPr lang="en-US" dirty="0" smtClean="0"/>
              <a:t>/</a:t>
            </a:r>
          </a:p>
          <a:p>
            <a:pPr lvl="1"/>
            <a:endParaRPr lang="en-US" dirty="0">
              <a:solidFill>
                <a:srgbClr val="005F83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5F83"/>
                </a:solidFill>
              </a:rPr>
              <a:t>Educational Technology Open House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October 2 at 2:00-4:30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Havener, St. Pat’s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7819" y="579548"/>
            <a:ext cx="4651434" cy="743177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Global Learning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3996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23" y="367682"/>
            <a:ext cx="3384459" cy="5217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Orgon Slab" panose="02000503000000020004" pitchFamily="50" charset="0"/>
              </a:rPr>
              <a:t>New Faculty</a:t>
            </a:r>
            <a:endParaRPr lang="en-US" sz="4000" b="1" dirty="0">
              <a:latin typeface="Orgon Slab" panose="0200050300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95" y="1142450"/>
            <a:ext cx="6151418" cy="461665"/>
          </a:xfrm>
          <a:prstGeom prst="rect">
            <a:avLst/>
          </a:prstGeom>
          <a:noFill/>
          <a:ln w="57150">
            <a:solidFill>
              <a:srgbClr val="005F8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F83"/>
                </a:solidFill>
                <a:latin typeface="Orgon Slab" panose="02000503000000020004" pitchFamily="50" charset="0"/>
              </a:rPr>
              <a:t>College of </a:t>
            </a:r>
            <a:r>
              <a:rPr lang="en-US" sz="24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Arts, Sciences, and Business</a:t>
            </a:r>
            <a:endParaRPr lang="en-US" sz="2400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695" y="1717167"/>
            <a:ext cx="6151418" cy="498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Aerospace Studies Air Force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Brent Unger, Department Chair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Arts, Languages, &amp; Philosophy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Patrick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Gamez, Visiting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Assistant 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Taylor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Gruenloh, Lecturer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Kendrea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James, Lecturer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David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Samson,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Courtney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Webster, Lecturer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Scott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Arthur, Lecturer</a:t>
            </a: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Biological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Sciences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David Duvernell, Department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Chair</a:t>
            </a: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Business &amp; Information Technology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Yu (Steve) Liu, Assistant Professor</a:t>
            </a: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Economics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Yishu Zhou, Assistant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23" y="367682"/>
            <a:ext cx="3384459" cy="52178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Orgon Slab" panose="02000503000000020004" pitchFamily="50" charset="0"/>
              </a:rPr>
              <a:t>New Faculty</a:t>
            </a:r>
            <a:endParaRPr lang="en-US" sz="4000" dirty="0">
              <a:latin typeface="Orgon Slab" panose="0200050300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94" y="1212119"/>
            <a:ext cx="7371015" cy="461665"/>
          </a:xfrm>
          <a:prstGeom prst="rect">
            <a:avLst/>
          </a:prstGeom>
          <a:noFill/>
          <a:ln w="57150">
            <a:solidFill>
              <a:srgbClr val="005F8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F83"/>
                </a:solidFill>
                <a:latin typeface="Orgon Slab" panose="02000503000000020004" pitchFamily="50" charset="0"/>
              </a:rPr>
              <a:t>College of </a:t>
            </a:r>
            <a:r>
              <a:rPr lang="en-US" sz="24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Arts, Sciences, and Business Continued</a:t>
            </a:r>
            <a:endParaRPr lang="en-US" sz="2400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694" y="1850540"/>
            <a:ext cx="6151418" cy="439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History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and Political Science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Alanna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Krolikowski,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Justin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Pope, Assistant Professor</a:t>
            </a:r>
            <a:endParaRPr lang="en-US" sz="16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Mathematics &amp;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Statistics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Daozhi Han, Assistant Professor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Kelley Koob,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Jason Murphy, Assistant Professor</a:t>
            </a:r>
            <a:endParaRPr lang="en-US" sz="16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lvl="0">
              <a:spcBef>
                <a:spcPts val="1200"/>
              </a:spcBef>
            </a:pP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Physics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James Musser,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Psychological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Sciences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Susan Murray, Department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Chair</a:t>
            </a:r>
          </a:p>
          <a:p>
            <a:pPr lvl="0">
              <a:spcBef>
                <a:spcPts val="1200"/>
              </a:spcBef>
            </a:pP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Teacher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Education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Program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Michelle Schwartze,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23" y="367682"/>
            <a:ext cx="3384459" cy="5217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Orgon Slab" panose="02000503000000020004" pitchFamily="50" charset="0"/>
              </a:rPr>
              <a:t>New Faculty</a:t>
            </a:r>
            <a:endParaRPr lang="en-US" sz="4000" b="1" dirty="0">
              <a:latin typeface="Orgon Slab" panose="02000503000000020004" pitchFamily="5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57696" y="2182658"/>
            <a:ext cx="7371014" cy="4287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Civil, Architectural &amp; Environmental Engineering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Magdy Abdelrahman, Missouri Asphalt Pavement Association Endowed Professor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XianBiao Hu, Assistant Professor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Juanyu (Jenny) Liu, Associate Professor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Chenglin Wu, Assistant Professor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Computer Science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Santosh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Gupta,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George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Markowsky, Department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Chair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Linda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Markowsky,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Patrick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Taylor,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Peizhen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Zhu,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Teaching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  <a:endParaRPr lang="en-US" sz="2300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Electrical &amp; Computer Engineering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Rui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Bo, Assistant Professor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695" y="1158316"/>
            <a:ext cx="6691745" cy="830997"/>
          </a:xfrm>
          <a:prstGeom prst="rect">
            <a:avLst/>
          </a:prstGeom>
          <a:noFill/>
          <a:ln w="57150">
            <a:solidFill>
              <a:srgbClr val="005F8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F83"/>
                </a:solidFill>
                <a:latin typeface="Orgon Slab" panose="02000503000000020004" pitchFamily="50" charset="0"/>
              </a:rPr>
              <a:t>College of Engineering and Computing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09E2F"/>
                </a:solidFill>
                <a:latin typeface="Orgon Slab" panose="02000503000000020004" pitchFamily="50" charset="0"/>
              </a:rPr>
              <a:t>Richard Wlezien, Vice Provost and Dean</a:t>
            </a:r>
          </a:p>
        </p:txBody>
      </p:sp>
    </p:spTree>
    <p:extLst>
      <p:ext uri="{BB962C8B-B14F-4D97-AF65-F5344CB8AC3E}">
        <p14:creationId xmlns:p14="http://schemas.microsoft.com/office/powerpoint/2010/main" val="4051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23" y="367682"/>
            <a:ext cx="3384459" cy="5217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Orgon Slab" panose="02000503000000020004" pitchFamily="50" charset="0"/>
              </a:rPr>
              <a:t>New Faculty</a:t>
            </a:r>
            <a:endParaRPr lang="en-US" sz="4000" b="1" dirty="0">
              <a:latin typeface="Orgon Slab" panose="02000503000000020004" pitchFamily="5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57694" y="2028178"/>
            <a:ext cx="6134792" cy="4215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Engineering Management and Systems Engineering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Suzanna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Long, Department Chair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Geosciences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&amp; Geological &amp; Petroleum Engineering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David Borrok, Gulf Oil Foundation Professor &amp; Department Chair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Abdulmohsin Imqam, Assistant Professor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Materials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Science &amp; Engineering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David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Lipke, Assistant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Professor</a:t>
            </a:r>
          </a:p>
          <a:p>
            <a:pPr marL="2743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Haiming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Wen, Assistant Professor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Mechanical &amp; Aerospace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Engineering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Xiangyang Dong, Assistant Professor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Daoru Han, Assistant Professor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94" y="1227988"/>
            <a:ext cx="7571312" cy="461665"/>
          </a:xfrm>
          <a:prstGeom prst="rect">
            <a:avLst/>
          </a:prstGeom>
          <a:noFill/>
          <a:ln w="57150">
            <a:solidFill>
              <a:srgbClr val="005F8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F83"/>
                </a:solidFill>
                <a:latin typeface="Orgon Slab" panose="02000503000000020004" pitchFamily="50" charset="0"/>
              </a:rPr>
              <a:t>College of Engineering and </a:t>
            </a:r>
            <a:r>
              <a:rPr lang="en-US" sz="24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Computing - Continued</a:t>
            </a:r>
            <a:endParaRPr lang="en-US" sz="2400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299" y="72853"/>
            <a:ext cx="8919971" cy="592529"/>
          </a:xfrm>
          <a:solidFill>
            <a:srgbClr val="003B49"/>
          </a:solidFill>
        </p:spPr>
        <p:txBody>
          <a:bodyPr/>
          <a:lstStyle/>
          <a:p>
            <a:pPr algn="l"/>
            <a:r>
              <a:rPr lang="en-US" sz="3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2017 NEW FACULTY</a:t>
            </a:r>
            <a:endParaRPr lang="en-US" sz="3400" dirty="0">
              <a:solidFill>
                <a:schemeClr val="bg2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9" y="707888"/>
            <a:ext cx="866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New faculty come from these universities: </a:t>
            </a:r>
            <a:endParaRPr lang="en-US" sz="2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8" y="2349413"/>
            <a:ext cx="1126910" cy="1577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15" y="2759928"/>
            <a:ext cx="1381928" cy="670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8" y="1338838"/>
            <a:ext cx="972978" cy="972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29" y="2698280"/>
            <a:ext cx="3982308" cy="757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35" y="3595951"/>
            <a:ext cx="3397680" cy="795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72" y="2860766"/>
            <a:ext cx="1843004" cy="564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54" y="2181863"/>
            <a:ext cx="1897326" cy="393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0" y="1338838"/>
            <a:ext cx="2952750" cy="866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4" y="4333438"/>
            <a:ext cx="2940480" cy="6206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60" y="4608130"/>
            <a:ext cx="3698948" cy="6232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7" y="5945892"/>
            <a:ext cx="2533124" cy="795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72" y="5945892"/>
            <a:ext cx="4184024" cy="6897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3"/>
          <a:stretch/>
        </p:blipFill>
        <p:spPr>
          <a:xfrm>
            <a:off x="1577800" y="1379878"/>
            <a:ext cx="2170478" cy="726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13" y="5231396"/>
            <a:ext cx="3363846" cy="6384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4" y="5385084"/>
            <a:ext cx="1509626" cy="13567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73" y="5020418"/>
            <a:ext cx="3517026" cy="8133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7" y="2021346"/>
            <a:ext cx="2151308" cy="7320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9" b="14833"/>
          <a:stretch/>
        </p:blipFill>
        <p:spPr>
          <a:xfrm>
            <a:off x="4718233" y="1964351"/>
            <a:ext cx="1870376" cy="6768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4" y="4097000"/>
            <a:ext cx="1158782" cy="11587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80" y="3520368"/>
            <a:ext cx="1987754" cy="8075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3" y="1242597"/>
            <a:ext cx="2221358" cy="7234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33" y="3485621"/>
            <a:ext cx="1507412" cy="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" y="100260"/>
            <a:ext cx="8899700" cy="610491"/>
          </a:xfrm>
          <a:solidFill>
            <a:srgbClr val="003B49"/>
          </a:solidFill>
        </p:spPr>
        <p:txBody>
          <a:bodyPr/>
          <a:lstStyle/>
          <a:p>
            <a:pPr algn="l"/>
            <a:r>
              <a:rPr lang="en-US" sz="3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2017 NEW FACULTY</a:t>
            </a:r>
            <a:endParaRPr lang="en-US" sz="3400" dirty="0">
              <a:solidFill>
                <a:schemeClr val="bg2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29866"/>
            <a:ext cx="866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New faculty earned their PhDs at: </a:t>
            </a:r>
            <a:endParaRPr lang="en-US" sz="2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09" y="3436540"/>
            <a:ext cx="2940480" cy="6206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0" y="902351"/>
            <a:ext cx="2952750" cy="86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98" y="3489039"/>
            <a:ext cx="1427752" cy="1427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0" y="5352569"/>
            <a:ext cx="1757834" cy="1340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13231" r="20777" b="11615"/>
          <a:stretch/>
        </p:blipFill>
        <p:spPr>
          <a:xfrm>
            <a:off x="282330" y="1382039"/>
            <a:ext cx="1238491" cy="119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86" y="1678402"/>
            <a:ext cx="1328124" cy="633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74" y="2410348"/>
            <a:ext cx="3537488" cy="85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5769" r="6179" b="13362"/>
          <a:stretch/>
        </p:blipFill>
        <p:spPr>
          <a:xfrm>
            <a:off x="1822174" y="4170348"/>
            <a:ext cx="2488557" cy="92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70" y="5076976"/>
            <a:ext cx="2200275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48" y="5986172"/>
            <a:ext cx="2990158" cy="871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39" y="1445039"/>
            <a:ext cx="3230468" cy="8058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27" y="6054739"/>
            <a:ext cx="3363846" cy="6384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81" y="4343981"/>
            <a:ext cx="2986794" cy="572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9" b="14833"/>
          <a:stretch/>
        </p:blipFill>
        <p:spPr>
          <a:xfrm>
            <a:off x="6998445" y="5096323"/>
            <a:ext cx="1870376" cy="6768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" y="2477477"/>
            <a:ext cx="1714500" cy="133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1" y="5178439"/>
            <a:ext cx="872832" cy="708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7" y="2433498"/>
            <a:ext cx="2914896" cy="9063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9" y="3416616"/>
            <a:ext cx="2120338" cy="9860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64" y="5043500"/>
            <a:ext cx="3517026" cy="8133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3"/>
          <a:stretch/>
        </p:blipFill>
        <p:spPr>
          <a:xfrm>
            <a:off x="6843522" y="1614945"/>
            <a:ext cx="2170478" cy="726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9" y="3937543"/>
            <a:ext cx="1158782" cy="11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" y="165234"/>
            <a:ext cx="8820694" cy="983072"/>
          </a:xfrm>
        </p:spPr>
        <p:txBody>
          <a:bodyPr/>
          <a:lstStyle/>
          <a:p>
            <a:r>
              <a:rPr lang="en-US" sz="40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2017 NEW FACULTY</a:t>
            </a:r>
            <a:br>
              <a:rPr lang="en-US" sz="4000" dirty="0" smtClean="0">
                <a:solidFill>
                  <a:srgbClr val="509E2F"/>
                </a:solidFill>
                <a:latin typeface="Orgon Slab" panose="02000503000000020004" pitchFamily="50" charset="0"/>
              </a:rPr>
            </a:br>
            <a:r>
              <a:rPr lang="en-US" sz="2600" b="1" dirty="0" smtClean="0">
                <a:solidFill>
                  <a:srgbClr val="509E2F"/>
                </a:solidFill>
                <a:latin typeface="Orgon Slab Light" panose="02000503000000020004" pitchFamily="50" charset="0"/>
              </a:rPr>
              <a:t>Statistics and areas </a:t>
            </a:r>
            <a:r>
              <a:rPr lang="en-US" sz="2600" b="1" dirty="0">
                <a:solidFill>
                  <a:srgbClr val="509E2F"/>
                </a:solidFill>
                <a:latin typeface="Orgon Slab Light" panose="02000503000000020004" pitchFamily="50" charset="0"/>
              </a:rPr>
              <a:t>of expertise and research include</a:t>
            </a:r>
            <a:r>
              <a:rPr lang="en-US" sz="2600" b="1" dirty="0" smtClean="0">
                <a:solidFill>
                  <a:srgbClr val="509E2F"/>
                </a:solidFill>
                <a:latin typeface="Orgon Slab Light" panose="02000503000000020004" pitchFamily="50" charset="0"/>
              </a:rPr>
              <a:t>:</a:t>
            </a:r>
            <a:endParaRPr lang="en-US" sz="28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59795"/>
            <a:ext cx="9144000" cy="5176136"/>
          </a:xfrm>
          <a:prstGeom prst="rect">
            <a:avLst/>
          </a:prstGeom>
          <a:noFill/>
        </p:spPr>
        <p:txBody>
          <a:bodyPr wrap="square" numCol="3" rtlCol="0">
            <a:normAutofit/>
          </a:bodyPr>
          <a:lstStyle/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0">
              <a:lnSpc>
                <a:spcPts val="2000"/>
              </a:lnSpc>
            </a:pPr>
            <a:endParaRPr lang="en-US" sz="14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0">
              <a:lnSpc>
                <a:spcPts val="2000"/>
              </a:lnSpc>
            </a:pPr>
            <a:r>
              <a:rPr lang="en-US" sz="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   </a:t>
            </a:r>
            <a:endParaRPr lang="en-US" sz="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American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Revolution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Asphalt applications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Astronautical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engineering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Comparative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politics </a:t>
            </a:r>
            <a:endParaRPr lang="en-US" sz="1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Computer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networks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Complex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electricity markets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Computational mathematics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Cybersecurity </a:t>
            </a:r>
            <a:endParaRPr lang="en-US" sz="15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Environmental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economics 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Isotopic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&amp;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environmental geochemistry 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Genetics </a:t>
            </a:r>
            <a:endParaRPr lang="en-US" sz="15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Hydraulic fracturing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Industrial organization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Infrastructure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sustainability 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International relations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in</a:t>
            </a:r>
            <a:b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</a:b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high-tech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sectors 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Irradiation effects in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materials</a:t>
            </a:r>
            <a:endParaRPr lang="en-US" sz="15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Modeling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electromagnetic fields </a:t>
            </a:r>
          </a:p>
          <a:p>
            <a:pPr marL="274320" lvl="0" indent="-274320">
              <a:lnSpc>
                <a:spcPts val="2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Music history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Neural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networks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Partial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differential equations from fluid dynamics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Petroleum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engineering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Piezoelectric nanomaterials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Plasma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dynamics </a:t>
            </a:r>
            <a:endParaRPr lang="en-US" sz="1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Power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system planning </a:t>
            </a:r>
            <a:endParaRPr lang="en-US" sz="15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Smart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buildings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Smart transportation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Social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&amp;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political theory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Transportation engineering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Ultra-high temperature materials </a:t>
            </a:r>
          </a:p>
          <a:p>
            <a:pPr marL="274320" lvl="0" indent="-27432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Wireless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&amp; sensor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networks</a:t>
            </a:r>
            <a:endParaRPr lang="en-US" sz="15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459795"/>
            <a:ext cx="2577737" cy="2354491"/>
          </a:xfrm>
          <a:prstGeom prst="rect">
            <a:avLst/>
          </a:prstGeom>
          <a:solidFill>
            <a:srgbClr val="509E2F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Rank:  up from 364 to      368</a:t>
            </a:r>
          </a:p>
          <a:p>
            <a:pPr>
              <a:spcBef>
                <a:spcPts val="18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Tenure/Tenure-Track:       309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Non-Tenure-Track:              59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All Other Instructional:      46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Record number of retirements:                         12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2062</Words>
  <Application>Microsoft Office PowerPoint</Application>
  <PresentationFormat>On-screen Show (4:3)</PresentationFormat>
  <Paragraphs>394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Courier New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Tungsten-Semibold</vt:lpstr>
      <vt:lpstr>Wingdings</vt:lpstr>
      <vt:lpstr>Wingdings 3</vt:lpstr>
      <vt:lpstr>1_Custom Design</vt:lpstr>
      <vt:lpstr>2_Custom Design</vt:lpstr>
      <vt:lpstr>3_Custom Design</vt:lpstr>
      <vt:lpstr>Intro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NEW FACULTY</vt:lpstr>
      <vt:lpstr>2017 NEW FACULTY</vt:lpstr>
      <vt:lpstr>2017 NEW FACULTY Statistics and areas of expertise and research include: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Harris, Stacey</cp:lastModifiedBy>
  <cp:revision>70</cp:revision>
  <cp:lastPrinted>2017-09-14T16:36:40Z</cp:lastPrinted>
  <dcterms:created xsi:type="dcterms:W3CDTF">2014-10-14T00:51:43Z</dcterms:created>
  <dcterms:modified xsi:type="dcterms:W3CDTF">2017-09-14T16:44:10Z</dcterms:modified>
</cp:coreProperties>
</file>